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5" r:id="rId3"/>
    <p:sldId id="280" r:id="rId4"/>
    <p:sldId id="298" r:id="rId5"/>
    <p:sldId id="296" r:id="rId6"/>
    <p:sldId id="303" r:id="rId7"/>
    <p:sldId id="292" r:id="rId8"/>
    <p:sldId id="305" r:id="rId9"/>
    <p:sldId id="306" r:id="rId10"/>
    <p:sldId id="301" r:id="rId11"/>
    <p:sldId id="288" r:id="rId12"/>
    <p:sldId id="307" r:id="rId13"/>
    <p:sldId id="308" r:id="rId14"/>
    <p:sldId id="317" r:id="rId15"/>
    <p:sldId id="316" r:id="rId16"/>
    <p:sldId id="312" r:id="rId17"/>
    <p:sldId id="320" r:id="rId18"/>
    <p:sldId id="314" r:id="rId19"/>
    <p:sldId id="321" r:id="rId20"/>
    <p:sldId id="313" r:id="rId21"/>
    <p:sldId id="319" r:id="rId22"/>
    <p:sldId id="318" r:id="rId23"/>
    <p:sldId id="270" r:id="rId24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587BFA-F7BC-781E-2058-5E23197456C6}" name="EMİRKAN BURAK YILMAZ" initials="EY" userId="S::emirkanyilmaz2019@gtu.edu.tr::421ff596-2793-44eb-94f5-bb43769130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C93"/>
    <a:srgbClr val="4B9CA5"/>
    <a:srgbClr val="6EBBC1"/>
    <a:srgbClr val="000000"/>
    <a:srgbClr val="D8D8D8"/>
    <a:srgbClr val="DDDDDD"/>
    <a:srgbClr val="F4F4F4"/>
    <a:srgbClr val="E08E34"/>
    <a:srgbClr val="FFFFCC"/>
    <a:srgbClr val="050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8" autoAdjust="0"/>
    <p:restoredTop sz="94673" autoAdjust="0"/>
  </p:normalViewPr>
  <p:slideViewPr>
    <p:cSldViewPr>
      <p:cViewPr varScale="1">
        <p:scale>
          <a:sx n="104" d="100"/>
          <a:sy n="104" d="100"/>
        </p:scale>
        <p:origin x="20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26"/>
    </p:cViewPr>
  </p:sorterViewPr>
  <p:notesViewPr>
    <p:cSldViewPr>
      <p:cViewPr varScale="1">
        <p:scale>
          <a:sx n="84" d="100"/>
          <a:sy n="84" d="100"/>
        </p:scale>
        <p:origin x="241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56D1D-CD57-7E5A-0594-374EC8E8F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2EB0E-139E-43E8-9E43-6E0A1157FD29}" type="datetimeFigureOut">
              <a:rPr lang="en-GB" smtClean="0"/>
              <a:t>23/01/2024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19:42:13.019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1876 0,'-1847'0,"1819"0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22T19:42:18.904"/>
    </inkml:context>
    <inkml:brush xml:id="br0">
      <inkml:brushProperty name="width" value="0.4" units="cm"/>
      <inkml:brushProperty name="height" value="0.8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1908 1,'-1881'0,"1854"0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4B167137-106F-4911-9F48-D7586CE25DE7}" type="slidenum">
              <a:rPr lang="tr-TR" altLang="en-US"/>
              <a:pPr>
                <a:spcBef>
                  <a:spcPct val="0"/>
                </a:spcBef>
              </a:pPr>
              <a:t>2</a:t>
            </a:fld>
            <a:endParaRPr lang="tr-TR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 are gathered through </a:t>
            </a:r>
            <a:r>
              <a:rPr lang="en-GB" b="1" dirty="0"/>
              <a:t>web scraping </a:t>
            </a:r>
            <a:r>
              <a:rPr lang="en-GB" dirty="0"/>
              <a:t>techniques, followed by a </a:t>
            </a:r>
            <a:r>
              <a:rPr lang="en-GB" b="1" dirty="0"/>
              <a:t>preprocessing </a:t>
            </a:r>
            <a:r>
              <a:rPr lang="en-GB" dirty="0"/>
              <a:t>step aimed at minimizing noise within the collected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4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18766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Notable class imbalance </a:t>
            </a:r>
            <a:r>
              <a:rPr lang="en-GB" dirty="0"/>
              <a:t>is evident in the dataset, a consequence of the </a:t>
            </a:r>
            <a:r>
              <a:rPr lang="en-GB" b="1" dirty="0"/>
              <a:t>varying quantity of works </a:t>
            </a:r>
            <a:r>
              <a:rPr lang="en-GB" dirty="0"/>
              <a:t>among different architects, highlighting the inherent </a:t>
            </a:r>
            <a:r>
              <a:rPr lang="en-GB" b="1" dirty="0"/>
              <a:t>nature of the data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5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7463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Notable class imbalance </a:t>
            </a:r>
            <a:r>
              <a:rPr lang="en-GB" dirty="0"/>
              <a:t>is evident in the dataset, a consequence of the </a:t>
            </a:r>
            <a:r>
              <a:rPr lang="en-GB" b="1" dirty="0"/>
              <a:t>varying quantity of works </a:t>
            </a:r>
            <a:r>
              <a:rPr lang="en-GB" dirty="0"/>
              <a:t>among different architects, highlighting the inherent </a:t>
            </a:r>
            <a:r>
              <a:rPr lang="en-GB" b="1" dirty="0"/>
              <a:t>nature of the data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6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77844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8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4594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Hyperband tuner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11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54671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Early stopping with dynamic learning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13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8630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91FC6-3D07-4992-B64E-8B2198E1DD72}" type="slidenum">
              <a:rPr lang="tr-TR" altLang="en-US" smtClean="0"/>
              <a:pPr/>
              <a:t>23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06854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990600" y="6536422"/>
            <a:ext cx="35814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U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–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GB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Department of Computer Engineering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CSE 495/496 Graduation Project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219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Classifying and Finding Similarities in Architectural Styles</a:t>
            </a:r>
            <a:endParaRPr lang="tr-TR" altLang="en-US" sz="32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tr-TR" altLang="en-US" sz="1600" b="1" dirty="0"/>
              <a:t>CSE 495</a:t>
            </a:r>
            <a:r>
              <a:rPr lang="en-GB" altLang="en-US" sz="1600" b="1" dirty="0"/>
              <a:t> – Third </a:t>
            </a:r>
            <a:r>
              <a:rPr lang="tr-TR" altLang="en-US" sz="1600" b="1" dirty="0"/>
              <a:t>Presentation</a:t>
            </a:r>
            <a:endParaRPr lang="en-GB" altLang="en-US" sz="1600" b="1" dirty="0"/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Emirkan Burak Yılmaz</a:t>
            </a:r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Project Supervisors:</a:t>
            </a:r>
            <a:r>
              <a:rPr lang="tr-TR" altLang="en-US" sz="1800" b="1" dirty="0"/>
              <a:t> </a:t>
            </a:r>
            <a:endParaRPr lang="en-GB" alt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800" b="1" dirty="0"/>
              <a:t>Prof. </a:t>
            </a:r>
            <a:r>
              <a:rPr lang="en-GB" altLang="en-US" sz="1800" b="1" dirty="0" err="1"/>
              <a:t>Dr.</a:t>
            </a:r>
            <a:r>
              <a:rPr lang="en-GB" altLang="en-US" sz="1800" b="1" dirty="0"/>
              <a:t> Yusuf Sinan </a:t>
            </a:r>
            <a:r>
              <a:rPr lang="en-GB" altLang="en-US" sz="1800" b="1" dirty="0" err="1"/>
              <a:t>Akgül</a:t>
            </a:r>
            <a:r>
              <a:rPr lang="en-GB" altLang="en-US" sz="1800" b="1" dirty="0"/>
              <a:t>, </a:t>
            </a:r>
            <a:r>
              <a:rPr lang="en-GB" altLang="en-US" sz="1800" b="1" dirty="0" err="1"/>
              <a:t>Dr.</a:t>
            </a:r>
            <a:r>
              <a:rPr lang="en-GB" altLang="en-US" sz="1800" b="1" dirty="0"/>
              <a:t> Funda Tan </a:t>
            </a:r>
          </a:p>
          <a:p>
            <a:pPr eaLnBrk="1" hangingPunct="1">
              <a:lnSpc>
                <a:spcPct val="80000"/>
              </a:lnSpc>
            </a:pPr>
            <a:endParaRPr lang="en-GB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GB" altLang="en-US" sz="1600" b="1" dirty="0"/>
              <a:t>25/01/</a:t>
            </a:r>
            <a:r>
              <a:rPr lang="tr-TR" altLang="en-US" sz="1600" b="1" dirty="0"/>
              <a:t>20</a:t>
            </a:r>
            <a:r>
              <a:rPr lang="en-GB" altLang="en-US" sz="1600" b="1" dirty="0"/>
              <a:t>24</a:t>
            </a:r>
            <a:endParaRPr lang="tr-TR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Comparison of Architectures</a:t>
            </a:r>
            <a:endParaRPr lang="tr-TR" alt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DC0CA-C67F-DEF9-9989-C472102A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2" y="1981200"/>
            <a:ext cx="5982535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Hyperparameter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534E4-BA49-B8FC-13B4-08F5154F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91056"/>
            <a:ext cx="4352924" cy="447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52B14-F8E7-AE77-CCB3-24BF94E0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401" y="1388730"/>
            <a:ext cx="3720599" cy="1810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862AB-13D0-E493-01C0-21A9E6277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4" y="3485210"/>
            <a:ext cx="4347630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974C67-CC5B-E093-A88A-23C47C228054}"/>
              </a:ext>
            </a:extLst>
          </p:cNvPr>
          <p:cNvSpPr txBox="1"/>
          <p:nvPr/>
        </p:nvSpPr>
        <p:spPr>
          <a:xfrm>
            <a:off x="5407549" y="1191056"/>
            <a:ext cx="3019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Hyperparameters with their search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0165D-8D82-5324-2059-B0AE39C02E7F}"/>
              </a:ext>
            </a:extLst>
          </p:cNvPr>
          <p:cNvSpPr txBox="1"/>
          <p:nvPr/>
        </p:nvSpPr>
        <p:spPr>
          <a:xfrm>
            <a:off x="6153938" y="3354405"/>
            <a:ext cx="1526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Best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415359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Training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12</a:t>
            </a:fld>
            <a:endParaRPr lang="tr-T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45DBE-EC85-1EF2-DC7B-BB073A766240}"/>
              </a:ext>
            </a:extLst>
          </p:cNvPr>
          <p:cNvSpPr txBox="1"/>
          <p:nvPr/>
        </p:nvSpPr>
        <p:spPr>
          <a:xfrm>
            <a:off x="533400" y="10668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Two different training approach;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Direct training on Architects-Top and Architects-All datasets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Training a model on Architectural Styles dataset and fine tuning on Architects-Top and Architects-All datasets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3D75C2-E874-89D8-5267-781CE4A3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15" y="3048000"/>
            <a:ext cx="7653969" cy="23018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17B151F-34DD-DBE4-C808-F26149655187}"/>
                  </a:ext>
                </a:extLst>
              </p14:cNvPr>
              <p14:cNvContentPartPr/>
              <p14:nvPr/>
            </p14:nvContentPartPr>
            <p14:xfrm>
              <a:off x="6521764" y="3804917"/>
              <a:ext cx="67572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17B151F-34DD-DBE4-C808-F261496551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0124" y="3660917"/>
                <a:ext cx="819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725B54C-CB3E-9827-2590-03F5E93DB54B}"/>
                  </a:ext>
                </a:extLst>
              </p14:cNvPr>
              <p14:cNvContentPartPr/>
              <p14:nvPr/>
            </p14:nvContentPartPr>
            <p14:xfrm>
              <a:off x="6530044" y="4856837"/>
              <a:ext cx="68724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725B54C-CB3E-9827-2590-03F5E93DB5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8044" y="4713197"/>
                <a:ext cx="83088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9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Accuracy and Loss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13</a:t>
            </a:fld>
            <a:endParaRPr lang="tr-TR" altLang="en-US"/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75C7BF9-EA8C-09DD-0DFE-95307B46D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7" y="1223771"/>
            <a:ext cx="6785159" cy="2225577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3BE5559-4B6E-892E-0B62-A2A5F87FB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9" y="4005793"/>
            <a:ext cx="6785157" cy="2225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7017DE-D4A2-C0DB-1626-C10D2A0B77FC}"/>
              </a:ext>
            </a:extLst>
          </p:cNvPr>
          <p:cNvSpPr txBox="1"/>
          <p:nvPr/>
        </p:nvSpPr>
        <p:spPr>
          <a:xfrm>
            <a:off x="3619500" y="874663"/>
            <a:ext cx="24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architects-top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DE555-855E-050A-2A48-71AA587F9058}"/>
              </a:ext>
            </a:extLst>
          </p:cNvPr>
          <p:cNvSpPr txBox="1"/>
          <p:nvPr/>
        </p:nvSpPr>
        <p:spPr>
          <a:xfrm>
            <a:off x="3371850" y="3678351"/>
            <a:ext cx="272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architects-all-finetune model</a:t>
            </a:r>
          </a:p>
        </p:txBody>
      </p:sp>
    </p:spTree>
    <p:extLst>
      <p:ext uri="{BB962C8B-B14F-4D97-AF65-F5344CB8AC3E}">
        <p14:creationId xmlns:p14="http://schemas.microsoft.com/office/powerpoint/2010/main" val="288800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Confusion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14</a:t>
            </a:fld>
            <a:endParaRPr lang="tr-TR" alt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37AA9E-334F-4E3D-8979-B8E0793DD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40280"/>
            <a:ext cx="4780229" cy="4211008"/>
          </a:xfrm>
          <a:prstGeom prst="rect">
            <a:avLst/>
          </a:prstGeom>
        </p:spPr>
      </p:pic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4CE27F4-0FE3-1391-5F20-1D69F1CD3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51558"/>
            <a:ext cx="3801439" cy="3249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2EBFF-E7EE-3304-5BD7-BCBF132842A3}"/>
              </a:ext>
            </a:extLst>
          </p:cNvPr>
          <p:cNvSpPr txBox="1"/>
          <p:nvPr/>
        </p:nvSpPr>
        <p:spPr>
          <a:xfrm>
            <a:off x="1066800" y="1144487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architects-top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BBFD-6E1A-408A-AC23-C777C9620E89}"/>
              </a:ext>
            </a:extLst>
          </p:cNvPr>
          <p:cNvSpPr txBox="1"/>
          <p:nvPr/>
        </p:nvSpPr>
        <p:spPr>
          <a:xfrm>
            <a:off x="5715000" y="114448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architects-all-finetune model</a:t>
            </a:r>
          </a:p>
        </p:txBody>
      </p:sp>
    </p:spTree>
    <p:extLst>
      <p:ext uri="{BB962C8B-B14F-4D97-AF65-F5344CB8AC3E}">
        <p14:creationId xmlns:p14="http://schemas.microsoft.com/office/powerpoint/2010/main" val="195608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44BA-8C89-605C-A4A6-370472C1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Ground Truth and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82AEF-90E6-AB56-C142-1E7DFBDF9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15</a:t>
            </a:fld>
            <a:endParaRPr lang="tr-TR" altLang="en-US"/>
          </a:p>
        </p:txBody>
      </p:sp>
      <p:pic>
        <p:nvPicPr>
          <p:cNvPr id="6" name="Picture 5" descr="A collage of buildings&#10;&#10;Description automatically generated">
            <a:extLst>
              <a:ext uri="{FF2B5EF4-FFF2-40B4-BE49-F238E27FC236}">
                <a16:creationId xmlns:a16="http://schemas.microsoft.com/office/drawing/2014/main" id="{F6D16E2E-229B-D1E0-B2EB-DFC421515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7" t="29797" r="269" b="-32"/>
          <a:stretch/>
        </p:blipFill>
        <p:spPr>
          <a:xfrm>
            <a:off x="834901" y="914400"/>
            <a:ext cx="7166099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1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Visualization of Architects-Top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16</a:t>
            </a:fld>
            <a:endParaRPr lang="tr-TR" altLang="en-US"/>
          </a:p>
        </p:txBody>
      </p:sp>
      <p:pic>
        <p:nvPicPr>
          <p:cNvPr id="5" name="Picture 4" descr="A screen shot of a data visualization&#10;&#10;Description automatically generated">
            <a:extLst>
              <a:ext uri="{FF2B5EF4-FFF2-40B4-BE49-F238E27FC236}">
                <a16:creationId xmlns:a16="http://schemas.microsoft.com/office/drawing/2014/main" id="{0483483B-5D6C-B7C0-3652-E7BCCFE63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671343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2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K-means Clustering Architects-Top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17</a:t>
            </a:fld>
            <a:endParaRPr lang="tr-TR" altLang="en-US"/>
          </a:p>
        </p:txBody>
      </p:sp>
      <p:pic>
        <p:nvPicPr>
          <p:cNvPr id="6" name="Picture 5" descr="A diagram of a cluster of dots&#10;&#10;Description automatically generated with medium confidence">
            <a:extLst>
              <a:ext uri="{FF2B5EF4-FFF2-40B4-BE49-F238E27FC236}">
                <a16:creationId xmlns:a16="http://schemas.microsoft.com/office/drawing/2014/main" id="{360F2A0F-1185-F3D5-A41E-DAB06CAD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28675"/>
            <a:ext cx="6496677" cy="4990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8ABC79-F685-9444-D086-952338204C57}"/>
              </a:ext>
            </a:extLst>
          </p:cNvPr>
          <p:cNvSpPr txBox="1"/>
          <p:nvPr/>
        </p:nvSpPr>
        <p:spPr>
          <a:xfrm>
            <a:off x="3429000" y="581954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Silhouette Score: 0.43</a:t>
            </a:r>
          </a:p>
        </p:txBody>
      </p:sp>
    </p:spTree>
    <p:extLst>
      <p:ext uri="{BB962C8B-B14F-4D97-AF65-F5344CB8AC3E}">
        <p14:creationId xmlns:p14="http://schemas.microsoft.com/office/powerpoint/2010/main" val="364752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Visualization of Architects-All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18</a:t>
            </a:fld>
            <a:endParaRPr lang="tr-TR" altLang="en-US"/>
          </a:p>
        </p:txBody>
      </p:sp>
      <p:pic>
        <p:nvPicPr>
          <p:cNvPr id="6" name="Picture 5" descr="A screen shot of a data visualization&#10;&#10;Description automatically generated">
            <a:extLst>
              <a:ext uri="{FF2B5EF4-FFF2-40B4-BE49-F238E27FC236}">
                <a16:creationId xmlns:a16="http://schemas.microsoft.com/office/drawing/2014/main" id="{97F66FB0-6FCB-0F7A-73F1-4A4D2EB86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29594"/>
            <a:ext cx="6476608" cy="49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K-means Clustering Architects-All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19</a:t>
            </a:fld>
            <a:endParaRPr lang="tr-TR" altLang="en-US"/>
          </a:p>
        </p:txBody>
      </p:sp>
      <p:pic>
        <p:nvPicPr>
          <p:cNvPr id="5" name="Picture 4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DA19FCB0-CE5C-733B-F818-FF8880FC6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6712"/>
            <a:ext cx="6400800" cy="4917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E2459-7E61-F62C-6E02-C4DEEC87E20E}"/>
              </a:ext>
            </a:extLst>
          </p:cNvPr>
          <p:cNvSpPr txBox="1"/>
          <p:nvPr/>
        </p:nvSpPr>
        <p:spPr>
          <a:xfrm>
            <a:off x="3314700" y="586739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Silhouette Score: 0.39</a:t>
            </a:r>
          </a:p>
        </p:txBody>
      </p:sp>
    </p:spTree>
    <p:extLst>
      <p:ext uri="{BB962C8B-B14F-4D97-AF65-F5344CB8AC3E}">
        <p14:creationId xmlns:p14="http://schemas.microsoft.com/office/powerpoint/2010/main" val="69944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79C4B9-F984-4206-AFD2-FD0541FAF3C1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10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Project Description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Dataset Overview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Proper Data Augmentation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Baseline Architecture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Transfer Learning Architecture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Comparison of Architectures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Hyperparameter Tuning 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Training and Evaluation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Ground Truth and Predictions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Clustering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Success Criteria</a:t>
            </a:r>
          </a:p>
          <a:p>
            <a:pPr eaLnBrk="1" hangingPunct="1">
              <a:lnSpc>
                <a:spcPct val="90000"/>
              </a:lnSpc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1200" dirty="0"/>
              <a:t>References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Contents</a:t>
            </a:r>
            <a:endParaRPr lang="tr-TR" alt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9B7F-4D8C-372A-818D-5400D6D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Visualization of Architectural-Styles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BCF3-3371-53E3-B1EA-A0B4ECE82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20</a:t>
            </a:fld>
            <a:endParaRPr lang="tr-T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E28B6C-7DDC-D27B-908B-E44DD3F7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90358"/>
            <a:ext cx="6781800" cy="52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5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7771-DBA1-09D7-E824-2E81CA56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Prediction on Contemporary Architects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6840C-1D39-A681-0283-517BD84721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21</a:t>
            </a:fld>
            <a:endParaRPr lang="tr-TR" altLang="en-US"/>
          </a:p>
        </p:txBody>
      </p:sp>
      <p:pic>
        <p:nvPicPr>
          <p:cNvPr id="18" name="Picture 17" descr="A collage of buildings and buildings&#10;&#10;Description automatically generated">
            <a:extLst>
              <a:ext uri="{FF2B5EF4-FFF2-40B4-BE49-F238E27FC236}">
                <a16:creationId xmlns:a16="http://schemas.microsoft.com/office/drawing/2014/main" id="{82BCC9B4-57B7-4035-564E-35ADA9708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1828800" y="914400"/>
            <a:ext cx="5486400" cy="53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5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912B-3D22-A324-278F-36DBAB7C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A4A02-16FE-236A-9A42-555A151F8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5410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84.65% accuracy on Architects-Top dataset</a:t>
            </a:r>
          </a:p>
          <a:p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74.68% accuracy on Architects-All dataset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2000" dirty="0"/>
              <a:t>Silhouette score ranging from 0.4 to 0.7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C5D4D-FA1A-52FD-7DC6-50618FE900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22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861356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/>
              <a:t>References</a:t>
            </a:r>
            <a:endParaRPr lang="tr-TR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410200"/>
          </a:xfrm>
        </p:spPr>
        <p:txBody>
          <a:bodyPr/>
          <a:lstStyle/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Y. Yoshimura, B. Cai, Z. Wang, and C. </a:t>
            </a:r>
            <a:r>
              <a:rPr lang="en-GB" altLang="en-US" sz="1600" dirty="0" err="1"/>
              <a:t>Ratti</a:t>
            </a:r>
            <a:r>
              <a:rPr lang="en-GB" altLang="en-US" sz="1600" dirty="0"/>
              <a:t>, “Deep learning architect: Classification for architectural design through the eye of artificial intelligence,” Computational Urban Planning and Management for Smart Cities 16, pp. 249-265,2019.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K. Simonyan and A. Zisserman, “Very deep convolutional networks for large scale image recognition,” </a:t>
            </a:r>
            <a:r>
              <a:rPr lang="en-GB" altLang="en-US" sz="1600" dirty="0" err="1"/>
              <a:t>arXiv</a:t>
            </a:r>
            <a:r>
              <a:rPr lang="en-GB" altLang="en-US" sz="1600" dirty="0"/>
              <a:t> preprint arXiv:1409.1556, 2014.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K. He, X. Zhang, S. Ren, and J. Sun, “Deep residual learning for image recognition,” in Proceedings of the IEEE conference on computer vision and pattern recognition, 2016, pp. 770–778.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M. Tan and Q. V. Le, </a:t>
            </a:r>
            <a:r>
              <a:rPr lang="en-GB" altLang="en-US" sz="1600" dirty="0" err="1"/>
              <a:t>Efficientnet</a:t>
            </a:r>
            <a:r>
              <a:rPr lang="en-GB" altLang="en-US" sz="1600" dirty="0"/>
              <a:t>: Rethinking model scaling for convolutional neural networks, 2020. </a:t>
            </a:r>
            <a:r>
              <a:rPr lang="en-GB" altLang="en-US" sz="1600" dirty="0" err="1"/>
              <a:t>arXiv</a:t>
            </a:r>
            <a:r>
              <a:rPr lang="en-GB" altLang="en-US" sz="1600" dirty="0"/>
              <a:t>: 1905.11946 [</a:t>
            </a:r>
            <a:r>
              <a:rPr lang="en-GB" altLang="en-US" sz="1600" dirty="0" err="1"/>
              <a:t>cs.LG</a:t>
            </a:r>
            <a:r>
              <a:rPr lang="en-GB" altLang="en-US" sz="1600" dirty="0"/>
              <a:t>].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F. Zhuang, Z. Qi, K. Duan, et al., “A comprehensive survey on transfer learning,” Proceedings of the IEEE, vol. 109, no. 1, pp. 43–76, 2020.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/>
              <a:t>L. Li, K. Jamieson, G. DeSalvo, A. </a:t>
            </a:r>
            <a:r>
              <a:rPr lang="en-GB" altLang="en-US" sz="1600" dirty="0" err="1"/>
              <a:t>Rostamizadeh</a:t>
            </a:r>
            <a:r>
              <a:rPr lang="en-GB" altLang="en-US" sz="1600" dirty="0"/>
              <a:t>, and A. Talwalkar, “Hyperband: A novel bandit-based approach to hyperparameter optimization,” Journal of Machine Learning Research, vol. 18, no. 185, pp. 1–52, 2018.</a:t>
            </a:r>
          </a:p>
          <a:p>
            <a:pPr marL="514350" indent="-514350" eaLnBrk="1" hangingPunct="1">
              <a:buFontTx/>
              <a:buAutoNum type="arabicPeriod"/>
            </a:pPr>
            <a:r>
              <a:rPr lang="en-GB" altLang="en-US" sz="1600" dirty="0" err="1"/>
              <a:t>Dumitrux</a:t>
            </a:r>
            <a:r>
              <a:rPr lang="en-GB" altLang="en-US" sz="1600" dirty="0"/>
              <a:t>, Architectural styles, Aug. 2020. [Online]. Available: https://www.kaggle.com/datasets/dumitrux/architectural-styles-dataset.</a:t>
            </a:r>
          </a:p>
          <a:p>
            <a:pPr marL="514350" indent="-514350" eaLnBrk="1" hangingPunct="1">
              <a:buFontTx/>
              <a:buAutoNum type="arabicPeriod"/>
            </a:pPr>
            <a:endParaRPr lang="en-GB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528-6851-C294-BB62-E58C15CA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6661-1095-ED37-82FD-8B9211D9E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1"/>
            <a:ext cx="8839200" cy="1661753"/>
          </a:xfrm>
        </p:spPr>
        <p:txBody>
          <a:bodyPr/>
          <a:lstStyle/>
          <a:p>
            <a:r>
              <a:rPr lang="en-GB" sz="2000" dirty="0"/>
              <a:t>We explore the power of deep learning and computer vision to identify architectural style similarities and classify architects based on their distinct design characteristics.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6E328-A122-6533-84EA-2A5769408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3</a:t>
            </a:fld>
            <a:endParaRPr lang="tr-T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B3917-2927-F286-3049-9D9659EDA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399" y="5079781"/>
            <a:ext cx="1459141" cy="820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CD319-3BA1-16E5-361C-6EC9F6CE1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043" y="2143279"/>
            <a:ext cx="1391142" cy="1073788"/>
          </a:xfrm>
          <a:prstGeom prst="rect">
            <a:avLst/>
          </a:prstGeom>
        </p:spPr>
      </p:pic>
      <p:pic>
        <p:nvPicPr>
          <p:cNvPr id="13" name="Picture 12" descr="A person with a mustache wearing a suit and bow tie&#10;&#10;Description automatically generated">
            <a:extLst>
              <a:ext uri="{FF2B5EF4-FFF2-40B4-BE49-F238E27FC236}">
                <a16:creationId xmlns:a16="http://schemas.microsoft.com/office/drawing/2014/main" id="{967BAF1D-356F-8002-5094-8B6AAF547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95" y="5047791"/>
            <a:ext cx="565311" cy="748755"/>
          </a:xfrm>
          <a:prstGeom prst="flowChartConnector">
            <a:avLst/>
          </a:prstGeom>
        </p:spPr>
      </p:pic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8F1AB9EF-8356-9449-16CD-14F87DC827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7895" r="5556"/>
          <a:stretch/>
        </p:blipFill>
        <p:spPr>
          <a:xfrm>
            <a:off x="6342299" y="3745238"/>
            <a:ext cx="565311" cy="781020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C7071-DA62-52E1-AB13-6EF7FF154F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9655" y="3606264"/>
            <a:ext cx="1331622" cy="998717"/>
          </a:xfrm>
          <a:prstGeom prst="rect">
            <a:avLst/>
          </a:prstGeom>
        </p:spPr>
      </p:pic>
      <p:pic>
        <p:nvPicPr>
          <p:cNvPr id="16" name="Picture 15" descr="A person with a mustache&#10;&#10;Description automatically generated">
            <a:extLst>
              <a:ext uri="{FF2B5EF4-FFF2-40B4-BE49-F238E27FC236}">
                <a16:creationId xmlns:a16="http://schemas.microsoft.com/office/drawing/2014/main" id="{881B9E1A-A291-1902-BE4F-A2DCB2B5A9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87888"/>
            <a:ext cx="666562" cy="833733"/>
          </a:xfrm>
          <a:prstGeom prst="flowChartConnector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65A766-CDC8-1C5F-137D-DB0B386226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189" y="3953175"/>
            <a:ext cx="622795" cy="62279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E825827-5904-7347-B827-8AA031B97B4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 bwMode="auto">
          <a:xfrm>
            <a:off x="3432185" y="2680173"/>
            <a:ext cx="881004" cy="158440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EB021B9-E634-C16C-3355-AFB5B1B53CD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3151277" y="4105623"/>
            <a:ext cx="1161912" cy="158950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AD18047-8DDD-8C87-0333-635D63E1F1F6}"/>
              </a:ext>
            </a:extLst>
          </p:cNvPr>
          <p:cNvCxnSpPr>
            <a:cxnSpLocks/>
            <a:stCxn id="17" idx="3"/>
            <a:endCxn id="14" idx="2"/>
          </p:cNvCxnSpPr>
          <p:nvPr/>
        </p:nvCxnSpPr>
        <p:spPr bwMode="auto">
          <a:xfrm flipV="1">
            <a:off x="4935984" y="4135748"/>
            <a:ext cx="1406315" cy="128825"/>
          </a:xfrm>
          <a:prstGeom prst="curvedConnector3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3DF97CF9-C21F-8E9C-BCC4-B2B5257DD9CA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 bwMode="auto">
          <a:xfrm>
            <a:off x="4935984" y="4264573"/>
            <a:ext cx="906211" cy="1157596"/>
          </a:xfrm>
          <a:prstGeom prst="curvedConnector3">
            <a:avLst/>
          </a:prstGeom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E5BCC34-4311-D89D-F950-C9420A2AC2E7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 bwMode="auto">
          <a:xfrm flipV="1">
            <a:off x="3507540" y="4264573"/>
            <a:ext cx="805649" cy="1225591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953A8E8-515D-E008-AB32-740D3155FFE3}"/>
              </a:ext>
            </a:extLst>
          </p:cNvPr>
          <p:cNvCxnSpPr>
            <a:stCxn id="17" idx="3"/>
            <a:endCxn id="16" idx="2"/>
          </p:cNvCxnSpPr>
          <p:nvPr/>
        </p:nvCxnSpPr>
        <p:spPr bwMode="auto">
          <a:xfrm flipV="1">
            <a:off x="4935984" y="2804755"/>
            <a:ext cx="855216" cy="1459818"/>
          </a:xfrm>
          <a:prstGeom prst="curvedConnector3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02AA99E-9603-8F94-651F-85D01797C212}"/>
              </a:ext>
            </a:extLst>
          </p:cNvPr>
          <p:cNvSpPr txBox="1"/>
          <p:nvPr/>
        </p:nvSpPr>
        <p:spPr>
          <a:xfrm>
            <a:off x="5453009" y="3237370"/>
            <a:ext cx="1457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Mimar </a:t>
            </a:r>
            <a:r>
              <a:rPr lang="en-GB" sz="1100" dirty="0" err="1"/>
              <a:t>Kemalettin</a:t>
            </a:r>
            <a:endParaRPr lang="en-GB" sz="11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AE81B26-54C3-F62F-AFB0-BBF71C8A2559}"/>
              </a:ext>
            </a:extLst>
          </p:cNvPr>
          <p:cNvSpPr txBox="1"/>
          <p:nvPr/>
        </p:nvSpPr>
        <p:spPr>
          <a:xfrm>
            <a:off x="5765192" y="5803492"/>
            <a:ext cx="945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/>
              <a:t>Vedat</a:t>
            </a:r>
            <a:r>
              <a:rPr lang="en-GB" sz="1100" dirty="0"/>
              <a:t> Tek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5F725D-B4FD-5B16-9628-00033F9B3572}"/>
              </a:ext>
            </a:extLst>
          </p:cNvPr>
          <p:cNvSpPr txBox="1"/>
          <p:nvPr/>
        </p:nvSpPr>
        <p:spPr>
          <a:xfrm>
            <a:off x="6123103" y="4519749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Giulio </a:t>
            </a:r>
            <a:r>
              <a:rPr lang="en-GB" sz="1100" dirty="0" err="1"/>
              <a:t>Mongeri</a:t>
            </a:r>
            <a:endParaRPr lang="en-GB" sz="11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387662-3CE7-F728-8618-3D047FDB407A}"/>
              </a:ext>
            </a:extLst>
          </p:cNvPr>
          <p:cNvSpPr txBox="1"/>
          <p:nvPr/>
        </p:nvSpPr>
        <p:spPr>
          <a:xfrm>
            <a:off x="1745892" y="3226161"/>
            <a:ext cx="20145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First </a:t>
            </a:r>
            <a:r>
              <a:rPr lang="en-GB" sz="1050" dirty="0" err="1"/>
              <a:t>Ziraat</a:t>
            </a:r>
            <a:r>
              <a:rPr lang="en-GB" sz="1050" dirty="0"/>
              <a:t> Bank Headquarters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1DE847-28D7-6F72-E646-3154B75D15E1}"/>
              </a:ext>
            </a:extLst>
          </p:cNvPr>
          <p:cNvSpPr txBox="1"/>
          <p:nvPr/>
        </p:nvSpPr>
        <p:spPr>
          <a:xfrm>
            <a:off x="1750109" y="4596157"/>
            <a:ext cx="14591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/>
              <a:t>Tayyare</a:t>
            </a:r>
            <a:r>
              <a:rPr lang="en-GB" sz="1050" dirty="0"/>
              <a:t> Apartments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3204B7-EF82-F08A-89B3-D08BF2DFFD8F}"/>
              </a:ext>
            </a:extLst>
          </p:cNvPr>
          <p:cNvSpPr txBox="1"/>
          <p:nvPr/>
        </p:nvSpPr>
        <p:spPr>
          <a:xfrm>
            <a:off x="2141753" y="5914340"/>
            <a:ext cx="12724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Grand Post Office</a:t>
            </a:r>
          </a:p>
        </p:txBody>
      </p:sp>
    </p:spTree>
    <p:extLst>
      <p:ext uri="{BB962C8B-B14F-4D97-AF65-F5344CB8AC3E}">
        <p14:creationId xmlns:p14="http://schemas.microsoft.com/office/powerpoint/2010/main" val="305208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Dataset Overview</a:t>
            </a:r>
            <a:endParaRPr lang="tr-TR" altLang="en-US" sz="36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456866"/>
            <a:ext cx="8001000" cy="791534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1800" dirty="0"/>
              <a:t> 1,910 images belonging to 16 classes</a:t>
            </a:r>
          </a:p>
          <a:p>
            <a:pPr marL="0" indent="0" algn="ctr" eaLnBrk="1" hangingPunct="1">
              <a:buNone/>
            </a:pPr>
            <a:r>
              <a:rPr lang="en-GB" altLang="en-US" sz="1800" dirty="0">
                <a:solidFill>
                  <a:srgbClr val="6EBBC1"/>
                </a:solidFill>
              </a:rPr>
              <a:t>https://huggingface.co/datasets/ebylmz/architects-all</a:t>
            </a:r>
          </a:p>
        </p:txBody>
      </p:sp>
      <p:pic>
        <p:nvPicPr>
          <p:cNvPr id="11" name="Picture 10" descr="A collage of buildings and a bridge&#10;&#10;Description automatically generated">
            <a:extLst>
              <a:ext uri="{FF2B5EF4-FFF2-40B4-BE49-F238E27FC236}">
                <a16:creationId xmlns:a16="http://schemas.microsoft.com/office/drawing/2014/main" id="{47728E9A-101C-554C-7773-845D3C057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8" y="1038127"/>
            <a:ext cx="3840841" cy="3932866"/>
          </a:xfrm>
          <a:prstGeom prst="rect">
            <a:avLst/>
          </a:prstGeom>
        </p:spPr>
      </p:pic>
      <p:pic>
        <p:nvPicPr>
          <p:cNvPr id="15" name="Picture 14" descr="A collage of buildings&#10;&#10;Description automatically generated">
            <a:extLst>
              <a:ext uri="{FF2B5EF4-FFF2-40B4-BE49-F238E27FC236}">
                <a16:creationId xmlns:a16="http://schemas.microsoft.com/office/drawing/2014/main" id="{2B0CD329-9B48-E53E-B572-2C016D2E5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066800"/>
            <a:ext cx="3840841" cy="39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6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600" dirty="0"/>
              <a:t>Dataset Overview: Architects-All</a:t>
            </a:r>
            <a:endParaRPr lang="tr-TR" altLang="en-US" sz="3600" dirty="0"/>
          </a:p>
        </p:txBody>
      </p:sp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 fontScale="2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2E7CC27-EEF4-45B9-94D9-CADBD9678458}" type="slidenum">
              <a:rPr lang="tr-TR" altLang="en-US" sz="300" smtClean="0">
                <a:solidFill>
                  <a:srgbClr val="FFFFE5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5</a:t>
            </a:fld>
            <a:endParaRPr lang="tr-TR" altLang="en-US" sz="300">
              <a:solidFill>
                <a:srgbClr val="FFFFE5"/>
              </a:solidFill>
            </a:endParaRPr>
          </a:p>
        </p:txBody>
      </p:sp>
      <p:pic>
        <p:nvPicPr>
          <p:cNvPr id="4" name="Picture 3" descr="A graph of images per class&#10;&#10;Description automatically generated">
            <a:extLst>
              <a:ext uri="{FF2B5EF4-FFF2-40B4-BE49-F238E27FC236}">
                <a16:creationId xmlns:a16="http://schemas.microsoft.com/office/drawing/2014/main" id="{4D1382CC-E28A-EAA8-7B08-39DC1F6D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/>
          <a:stretch/>
        </p:blipFill>
        <p:spPr>
          <a:xfrm>
            <a:off x="1066800" y="914400"/>
            <a:ext cx="7110135" cy="54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7848600" cy="579437"/>
          </a:xfrm>
        </p:spPr>
        <p:txBody>
          <a:bodyPr wrap="square" anchor="ctr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600" dirty="0"/>
              <a:t>Dataset Overview: Architects-Top</a:t>
            </a:r>
            <a:endParaRPr lang="tr-TR" altLang="en-US" sz="3600" dirty="0"/>
          </a:p>
        </p:txBody>
      </p:sp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xfrm>
            <a:off x="8534400" y="6553200"/>
            <a:ext cx="457200" cy="76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 fontScale="25000" lnSpcReduction="20000"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A2E7CC27-EEF4-45B9-94D9-CADBD9678458}" type="slidenum">
              <a:rPr lang="tr-TR" altLang="en-US" sz="300" smtClean="0">
                <a:solidFill>
                  <a:srgbClr val="FFFFE5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6</a:t>
            </a:fld>
            <a:endParaRPr lang="tr-TR" altLang="en-US" sz="300">
              <a:solidFill>
                <a:srgbClr val="FFFFE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81D9F-BF70-0162-C221-3DC6E0A5C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"/>
          <a:stretch/>
        </p:blipFill>
        <p:spPr bwMode="auto">
          <a:xfrm>
            <a:off x="1104900" y="990600"/>
            <a:ext cx="6934200" cy="53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 smtClean="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Proper Data Augmentation</a:t>
            </a:r>
            <a:endParaRPr lang="tr-TR" altLang="en-US" sz="3600" dirty="0"/>
          </a:p>
        </p:txBody>
      </p:sp>
      <p:pic>
        <p:nvPicPr>
          <p:cNvPr id="8" name="Picture 7" descr="A collage of a building&#10;&#10;Description automatically generated">
            <a:extLst>
              <a:ext uri="{FF2B5EF4-FFF2-40B4-BE49-F238E27FC236}">
                <a16:creationId xmlns:a16="http://schemas.microsoft.com/office/drawing/2014/main" id="{36F265D2-1F7A-FAEF-C2AA-C2E386A3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62" y="1630016"/>
            <a:ext cx="3518511" cy="3505200"/>
          </a:xfrm>
          <a:prstGeom prst="rect">
            <a:avLst/>
          </a:prstGeom>
        </p:spPr>
      </p:pic>
      <p:pic>
        <p:nvPicPr>
          <p:cNvPr id="3" name="Picture 2" descr="A collage of a building&#10;&#10;Description automatically generated">
            <a:extLst>
              <a:ext uri="{FF2B5EF4-FFF2-40B4-BE49-F238E27FC236}">
                <a16:creationId xmlns:a16="http://schemas.microsoft.com/office/drawing/2014/main" id="{CF0B6005-3844-8384-793B-4C59387D2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39540"/>
            <a:ext cx="3518512" cy="3505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267DB-EA2D-50AC-DAF1-CBB865EF9918}"/>
              </a:ext>
            </a:extLst>
          </p:cNvPr>
          <p:cNvSpPr txBox="1"/>
          <p:nvPr/>
        </p:nvSpPr>
        <p:spPr>
          <a:xfrm>
            <a:off x="533400" y="978004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Does an augmented image remain valid in the dataset?</a:t>
            </a:r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BBC30B65-0FB7-2542-597B-20BA46B46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6488" y="5333999"/>
            <a:ext cx="398196" cy="398196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18679D0A-85C8-06A6-49B8-875DC5A68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319" y="5334000"/>
            <a:ext cx="398195" cy="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6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/>
              <a:t>Baseline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B59FD-F494-DBF1-40E0-6575398D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94" y="1676400"/>
            <a:ext cx="796401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4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DF92-680A-5E69-895D-B830FC55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 dirty="0"/>
              <a:t>Transfer Learning Architecture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835BF-4E4F-9A2C-C8B4-AD5E24DB8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9</a:t>
            </a:fld>
            <a:endParaRPr lang="tr-T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4A93-08F5-2093-1CB7-378B765C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48" y="1457050"/>
            <a:ext cx="6658904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621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2818</TotalTime>
  <Words>648</Words>
  <Application>Microsoft Office PowerPoint</Application>
  <PresentationFormat>On-screen Show (4:3)</PresentationFormat>
  <Paragraphs>125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Tahoma</vt:lpstr>
      <vt:lpstr>Wingdings</vt:lpstr>
      <vt:lpstr>Default Design</vt:lpstr>
      <vt:lpstr>Classifying and Finding Similarities in Architectural Styles</vt:lpstr>
      <vt:lpstr>Contents</vt:lpstr>
      <vt:lpstr>Project Description</vt:lpstr>
      <vt:lpstr>Dataset Overview</vt:lpstr>
      <vt:lpstr>Dataset Overview: Architects-All</vt:lpstr>
      <vt:lpstr>Dataset Overview: Architects-Top</vt:lpstr>
      <vt:lpstr>Proper Data Augmentation</vt:lpstr>
      <vt:lpstr>Baseline Architecture</vt:lpstr>
      <vt:lpstr>Transfer Learning Architecture</vt:lpstr>
      <vt:lpstr>Comparison of Architectures</vt:lpstr>
      <vt:lpstr>Hyperparameter Tuning</vt:lpstr>
      <vt:lpstr>Training and Evaluation</vt:lpstr>
      <vt:lpstr>Accuracy and Loss Values</vt:lpstr>
      <vt:lpstr>Confusion Matrices</vt:lpstr>
      <vt:lpstr>Ground Truth and Predictions</vt:lpstr>
      <vt:lpstr>Visualization of Architects-Top</vt:lpstr>
      <vt:lpstr>K-means Clustering Architects-Top</vt:lpstr>
      <vt:lpstr>Visualization of Architects-All</vt:lpstr>
      <vt:lpstr>K-means Clustering Architects-All</vt:lpstr>
      <vt:lpstr>Visualization of Architectural-Styles</vt:lpstr>
      <vt:lpstr>Prediction on Contemporary Architects</vt:lpstr>
      <vt:lpstr>Success Criteria</vt:lpstr>
      <vt:lpstr>References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EMİRKAN BURAK YILMAZ</cp:lastModifiedBy>
  <cp:revision>275</cp:revision>
  <dcterms:created xsi:type="dcterms:W3CDTF">2007-08-26T20:02:13Z</dcterms:created>
  <dcterms:modified xsi:type="dcterms:W3CDTF">2024-01-23T19:17:13Z</dcterms:modified>
</cp:coreProperties>
</file>